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1" r:id="rId6"/>
    <p:sldId id="262" r:id="rId7"/>
    <p:sldId id="274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76" r:id="rId16"/>
    <p:sldId id="281" r:id="rId17"/>
    <p:sldId id="277" r:id="rId18"/>
    <p:sldId id="269" r:id="rId19"/>
    <p:sldId id="279" r:id="rId20"/>
    <p:sldId id="271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8879E-ACCF-4442-A0F8-702011209BC7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DEA46-3C2A-4F7D-9726-EB0C41DCD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8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DEA46-3C2A-4F7D-9726-EB0C41DCDB4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10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252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1" y="-4891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2048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7"/>
            <a:ext cx="4283968" cy="3709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0404" y="1650981"/>
            <a:ext cx="1440159" cy="1539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0992" y="511735"/>
            <a:ext cx="1477121" cy="155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9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</a:rPr>
              <a:t>Професійна спрямованість – рушійна сила самовизначення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412776"/>
            <a:ext cx="6779096" cy="4713387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               Шляхи реалізації:</a:t>
            </a:r>
          </a:p>
          <a:p>
            <a:pPr>
              <a:buFontTx/>
              <a:buChar char="-"/>
            </a:pPr>
            <a:r>
              <a:rPr lang="uk-UA" dirty="0"/>
              <a:t>п</a:t>
            </a:r>
            <a:r>
              <a:rPr lang="uk-UA" dirty="0" smtClean="0"/>
              <a:t>оказ практичного використання в професійній діяльності знань отриманих під час вивчення наприклад, курсу хімії і біології</a:t>
            </a:r>
          </a:p>
          <a:p>
            <a:pPr>
              <a:buFontTx/>
              <a:buChar char="-"/>
            </a:pPr>
            <a:r>
              <a:rPr lang="uk-UA" dirty="0" err="1"/>
              <a:t>р</a:t>
            </a:r>
            <a:r>
              <a:rPr lang="uk-UA" dirty="0" err="1" smtClean="0"/>
              <a:t>озв</a:t>
            </a:r>
            <a:r>
              <a:rPr lang="en-US" dirty="0" smtClean="0"/>
              <a:t>’</a:t>
            </a:r>
            <a:r>
              <a:rPr lang="uk-UA" dirty="0" err="1" smtClean="0"/>
              <a:t>язування</a:t>
            </a:r>
            <a:r>
              <a:rPr lang="uk-UA" dirty="0" smtClean="0"/>
              <a:t> задач з професійним спрямованим змістом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91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uk-UA" sz="3600" b="1" i="1" dirty="0" err="1" smtClean="0">
                <a:solidFill>
                  <a:srgbClr val="C00000"/>
                </a:solidFill>
                <a:ea typeface="+mn-ea"/>
                <a:cs typeface="+mn-cs"/>
              </a:rPr>
              <a:t>Розв</a:t>
            </a:r>
            <a:r>
              <a:rPr lang="en-US" sz="3600" b="1" i="1" dirty="0">
                <a:solidFill>
                  <a:srgbClr val="C00000"/>
                </a:solidFill>
                <a:ea typeface="+mn-ea"/>
                <a:cs typeface="+mn-cs"/>
              </a:rPr>
              <a:t>’</a:t>
            </a:r>
            <a:r>
              <a:rPr lang="uk-UA" sz="3600" b="1" i="1" dirty="0" err="1">
                <a:solidFill>
                  <a:srgbClr val="C00000"/>
                </a:solidFill>
                <a:ea typeface="+mn-ea"/>
                <a:cs typeface="+mn-cs"/>
              </a:rPr>
              <a:t>язування</a:t>
            </a:r>
            <a:r>
              <a:rPr lang="uk-UA" sz="3600" b="1" i="1" dirty="0">
                <a:solidFill>
                  <a:srgbClr val="C00000"/>
                </a:solidFill>
                <a:ea typeface="+mn-ea"/>
                <a:cs typeface="+mn-cs"/>
              </a:rPr>
              <a:t> задач з професійним спрямованим </a:t>
            </a:r>
            <a:r>
              <a:rPr lang="uk-UA" sz="3600" b="1" i="1" dirty="0" smtClean="0">
                <a:solidFill>
                  <a:srgbClr val="C00000"/>
                </a:solidFill>
                <a:ea typeface="+mn-ea"/>
                <a:cs typeface="+mn-cs"/>
              </a:rPr>
              <a:t>змістом сприяє:</a:t>
            </a:r>
            <a:r>
              <a:rPr lang="ru-RU" sz="3600" b="1" i="1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3600" b="1" i="1" dirty="0">
                <a:solidFill>
                  <a:srgbClr val="C00000"/>
                </a:solidFill>
                <a:ea typeface="+mn-ea"/>
                <a:cs typeface="+mn-cs"/>
              </a:rPr>
            </a:b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600200"/>
            <a:ext cx="6120680" cy="4525963"/>
          </a:xfrm>
        </p:spPr>
        <p:txBody>
          <a:bodyPr>
            <a:normAutofit lnSpcReduction="10000"/>
          </a:bodyPr>
          <a:lstStyle/>
          <a:p>
            <a:r>
              <a:rPr lang="uk-UA" sz="2000" dirty="0"/>
              <a:t>р</a:t>
            </a:r>
            <a:r>
              <a:rPr lang="uk-UA" sz="2000" dirty="0" smtClean="0"/>
              <a:t>озвитку критичного мислення</a:t>
            </a:r>
          </a:p>
          <a:p>
            <a:r>
              <a:rPr lang="uk-UA" sz="2000" dirty="0"/>
              <a:t>р</a:t>
            </a:r>
            <a:r>
              <a:rPr lang="uk-UA" sz="2000" dirty="0" smtClean="0"/>
              <a:t>озвитку творчих здібностей</a:t>
            </a:r>
          </a:p>
          <a:p>
            <a:r>
              <a:rPr lang="uk-UA" sz="2000" dirty="0"/>
              <a:t>о</a:t>
            </a:r>
            <a:r>
              <a:rPr lang="uk-UA" sz="2000" dirty="0" smtClean="0"/>
              <a:t>рганізації пошукових ситуацій необхідних у проблемному навчанні</a:t>
            </a:r>
          </a:p>
          <a:p>
            <a:r>
              <a:rPr lang="uk-UA" sz="2000" dirty="0"/>
              <a:t>в</a:t>
            </a:r>
            <a:r>
              <a:rPr lang="uk-UA" sz="2000" dirty="0" smtClean="0"/>
              <a:t>ихованню працелюбності, цілеспрямованості</a:t>
            </a:r>
          </a:p>
          <a:p>
            <a:r>
              <a:rPr lang="uk-UA" sz="2000" dirty="0"/>
              <a:t>ф</a:t>
            </a:r>
            <a:r>
              <a:rPr lang="uk-UA" sz="2000" dirty="0" smtClean="0"/>
              <a:t>ормуванню навичок самоконтролю, самостійності</a:t>
            </a:r>
          </a:p>
          <a:p>
            <a:pPr marL="0" indent="0">
              <a:buNone/>
            </a:pPr>
            <a:endParaRPr lang="uk-UA" sz="2000" b="1" dirty="0" smtClean="0"/>
          </a:p>
          <a:p>
            <a:pPr marL="0" indent="0">
              <a:buNone/>
            </a:pPr>
            <a:r>
              <a:rPr lang="uk-UA" sz="2000" b="1" i="1" dirty="0" smtClean="0">
                <a:solidFill>
                  <a:srgbClr val="C00000"/>
                </a:solidFill>
              </a:rPr>
              <a:t>                      Доцільно використовувати при:</a:t>
            </a:r>
          </a:p>
          <a:p>
            <a:pPr>
              <a:buFontTx/>
              <a:buChar char="-"/>
            </a:pPr>
            <a:r>
              <a:rPr lang="uk-UA" sz="2000" dirty="0" smtClean="0"/>
              <a:t>актуалізації навчальних знань</a:t>
            </a:r>
          </a:p>
          <a:p>
            <a:pPr>
              <a:buFontTx/>
              <a:buChar char="-"/>
            </a:pPr>
            <a:r>
              <a:rPr lang="uk-UA" sz="2000" dirty="0"/>
              <a:t>м</a:t>
            </a:r>
            <a:r>
              <a:rPr lang="uk-UA" sz="2000" dirty="0" smtClean="0"/>
              <a:t>отивації навчальної діяльності</a:t>
            </a:r>
          </a:p>
          <a:p>
            <a:pPr>
              <a:buFontTx/>
              <a:buChar char="-"/>
            </a:pPr>
            <a:r>
              <a:rPr lang="uk-UA" sz="2000" dirty="0"/>
              <a:t>с</a:t>
            </a:r>
            <a:r>
              <a:rPr lang="uk-UA" sz="2000" dirty="0" smtClean="0"/>
              <a:t>творення проблемних ситуацій</a:t>
            </a:r>
          </a:p>
          <a:p>
            <a:pPr>
              <a:buFontTx/>
              <a:buChar char="-"/>
            </a:pPr>
            <a:r>
              <a:rPr lang="uk-UA" sz="2000" dirty="0"/>
              <a:t>з</a:t>
            </a:r>
            <a:r>
              <a:rPr lang="uk-UA" sz="2000" dirty="0" smtClean="0"/>
              <a:t>акріплення нового матеріалу</a:t>
            </a:r>
          </a:p>
          <a:p>
            <a:pPr>
              <a:buFontTx/>
              <a:buChar char="-"/>
            </a:pPr>
            <a:endParaRPr lang="uk-UA" sz="2000" dirty="0" smtClean="0"/>
          </a:p>
          <a:p>
            <a:pPr>
              <a:buFontTx/>
              <a:buChar char="-"/>
            </a:pP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2771800" cy="1981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192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/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sz="3100" b="1" i="1" dirty="0" smtClean="0">
                <a:solidFill>
                  <a:srgbClr val="C00000"/>
                </a:solidFill>
              </a:rPr>
              <a:t>Задача –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це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майже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завжди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пошук</a:t>
            </a:r>
            <a:r>
              <a:rPr lang="ru-RU" sz="3100" b="1" i="1" dirty="0" smtClean="0">
                <a:solidFill>
                  <a:srgbClr val="C00000"/>
                </a:solidFill>
              </a:rPr>
              <a:t>,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розкриття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цих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властивостей</a:t>
            </a:r>
            <a:r>
              <a:rPr lang="ru-RU" sz="3100" b="1" i="1" dirty="0" smtClean="0">
                <a:solidFill>
                  <a:srgbClr val="C00000"/>
                </a:solidFill>
              </a:rPr>
              <a:t> і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співвідношення</a:t>
            </a:r>
            <a:r>
              <a:rPr lang="ru-RU" sz="3100" b="1" i="1" dirty="0" smtClean="0">
                <a:solidFill>
                  <a:srgbClr val="C00000"/>
                </a:solidFill>
              </a:rPr>
              <a:t>, а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засоби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її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розвитку</a:t>
            </a:r>
            <a:r>
              <a:rPr lang="ru-RU" sz="3100" b="1" i="1" dirty="0" smtClean="0">
                <a:solidFill>
                  <a:srgbClr val="C00000"/>
                </a:solidFill>
              </a:rPr>
              <a:t> –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це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інту</a:t>
            </a:r>
            <a:r>
              <a:rPr lang="uk-UA" sz="3100" b="1" i="1" dirty="0" smtClean="0">
                <a:solidFill>
                  <a:srgbClr val="C00000"/>
                </a:solidFill>
              </a:rPr>
              <a:t>ї</a:t>
            </a:r>
            <a:r>
              <a:rPr lang="ru-RU" sz="3100" b="1" i="1" dirty="0" err="1" smtClean="0">
                <a:solidFill>
                  <a:srgbClr val="C00000"/>
                </a:solidFill>
              </a:rPr>
              <a:t>ція</a:t>
            </a:r>
            <a:r>
              <a:rPr lang="ru-RU" sz="3100" b="1" i="1" dirty="0" smtClean="0">
                <a:solidFill>
                  <a:srgbClr val="C00000"/>
                </a:solidFill>
              </a:rPr>
              <a:t> </a:t>
            </a:r>
            <a:r>
              <a:rPr lang="ru-RU" sz="3100" b="1" i="1" dirty="0" smtClean="0">
                <a:solidFill>
                  <a:srgbClr val="C00000"/>
                </a:solidFill>
              </a:rPr>
              <a:t>та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здогад</a:t>
            </a:r>
            <a:r>
              <a:rPr lang="ru-RU" sz="3100" b="1" i="1" dirty="0" smtClean="0">
                <a:solidFill>
                  <a:srgbClr val="C00000"/>
                </a:solidFill>
              </a:rPr>
              <a:t>, </a:t>
            </a:r>
            <a:r>
              <a:rPr lang="ru-RU" sz="3100" b="1" i="1" dirty="0" err="1" smtClean="0">
                <a:solidFill>
                  <a:srgbClr val="C00000"/>
                </a:solidFill>
              </a:rPr>
              <a:t>ерудиція</a:t>
            </a:r>
            <a:r>
              <a:rPr lang="ru-RU" sz="3100" b="1" i="1" dirty="0" smtClean="0">
                <a:solidFill>
                  <a:srgbClr val="C00000"/>
                </a:solidFill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</a:rPr>
            </a:br>
            <a:endParaRPr lang="ru-RU" sz="3100" dirty="0"/>
          </a:p>
        </p:txBody>
      </p:sp>
      <p:pic>
        <p:nvPicPr>
          <p:cNvPr id="5" name="Picture 2" descr="D:\фото с телефона 33333333\DCIM\IMG_20181112_110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700808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52935"/>
            <a:ext cx="3744416" cy="2890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9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i="1" dirty="0" smtClean="0">
                <a:solidFill>
                  <a:srgbClr val="C00000"/>
                </a:solidFill>
              </a:rPr>
              <a:t>Впровадження інформаційних технологій навчання дозволяє:</a:t>
            </a:r>
            <a:r>
              <a:rPr lang="ru-RU" sz="3600" b="1" i="1" dirty="0">
                <a:solidFill>
                  <a:srgbClr val="C00000"/>
                </a:solidFill>
              </a:rPr>
              <a:t/>
            </a:r>
            <a:br>
              <a:rPr lang="ru-RU" sz="3600" b="1" i="1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600200"/>
            <a:ext cx="5842992" cy="4525963"/>
          </a:xfrm>
        </p:spPr>
        <p:txBody>
          <a:bodyPr>
            <a:normAutofit/>
          </a:bodyPr>
          <a:lstStyle/>
          <a:p>
            <a:r>
              <a:rPr lang="uk-UA" sz="2000" dirty="0"/>
              <a:t>н</a:t>
            </a:r>
            <a:r>
              <a:rPr lang="uk-UA" sz="2000" dirty="0" smtClean="0"/>
              <a:t>аблизити процес навчання до реальних умов</a:t>
            </a:r>
          </a:p>
          <a:p>
            <a:r>
              <a:rPr lang="uk-UA" sz="2000" dirty="0" smtClean="0"/>
              <a:t>сприяти підвищенню зацікавленості до вивчення предмету</a:t>
            </a:r>
          </a:p>
          <a:p>
            <a:r>
              <a:rPr lang="uk-UA" sz="2000" dirty="0"/>
              <a:t>с</a:t>
            </a:r>
            <a:r>
              <a:rPr lang="uk-UA" sz="2000" dirty="0" smtClean="0"/>
              <a:t>тимулювати до пошуково-дослідницької роботи</a:t>
            </a:r>
          </a:p>
          <a:p>
            <a:r>
              <a:rPr lang="uk-UA" sz="2000" dirty="0"/>
              <a:t>ф</a:t>
            </a:r>
            <a:r>
              <a:rPr lang="uk-UA" sz="2000" dirty="0" smtClean="0"/>
              <a:t>ормувати інтегровані знання про професійну діяльність</a:t>
            </a:r>
          </a:p>
          <a:p>
            <a:r>
              <a:rPr lang="uk-UA" sz="2000" dirty="0"/>
              <a:t>п</a:t>
            </a:r>
            <a:r>
              <a:rPr lang="uk-UA" sz="2000" dirty="0" smtClean="0"/>
              <a:t>ривчає до самостійного аналізу наукового і фактичного матеріалу</a:t>
            </a:r>
          </a:p>
          <a:p>
            <a:endParaRPr lang="uk-UA" sz="2000" dirty="0" smtClean="0"/>
          </a:p>
          <a:p>
            <a:pPr marL="0" indent="0">
              <a:buNone/>
            </a:pPr>
            <a:r>
              <a:rPr lang="uk-UA" sz="2000" b="1" dirty="0" smtClean="0">
                <a:solidFill>
                  <a:srgbClr val="C00000"/>
                </a:solidFill>
              </a:rPr>
              <a:t>Доцільно використовувати як на </a:t>
            </a:r>
            <a:r>
              <a:rPr lang="uk-UA" sz="2000" b="1" dirty="0" err="1" smtClean="0">
                <a:solidFill>
                  <a:srgbClr val="C00000"/>
                </a:solidFill>
              </a:rPr>
              <a:t>уроках</a:t>
            </a:r>
            <a:r>
              <a:rPr lang="uk-UA" sz="2000" b="1" dirty="0" smtClean="0">
                <a:solidFill>
                  <a:srgbClr val="C00000"/>
                </a:solidFill>
              </a:rPr>
              <a:t>,  так і в позакласній діяльності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98"/>
            <a:ext cx="2664296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990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</a:rPr>
              <a:t>ІКТ- сприяє самоосвіті й самовдосконаленню особистості учня</a:t>
            </a:r>
            <a:r>
              <a:rPr lang="ru-RU" sz="3200" b="1" i="1" dirty="0">
                <a:solidFill>
                  <a:srgbClr val="C00000"/>
                </a:solidFill>
              </a:rPr>
              <a:t/>
            </a:r>
            <a:br>
              <a:rPr lang="ru-RU" sz="3200" b="1" i="1" dirty="0">
                <a:solidFill>
                  <a:srgbClr val="C00000"/>
                </a:solidFill>
              </a:rPr>
            </a:br>
            <a:endParaRPr lang="ru-RU" sz="3200" dirty="0"/>
          </a:p>
        </p:txBody>
      </p:sp>
      <p:pic>
        <p:nvPicPr>
          <p:cNvPr id="5" name="Picture 2" descr="D:\фото с телефона 2\IMG-e8ae625fd3c9430eee1d697985f0053e-V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196752"/>
            <a:ext cx="295232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SAM_22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341" y="4409964"/>
            <a:ext cx="3096343" cy="237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фото с телефона 33333333\IMG_20181003_0811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6919" y="2060848"/>
            <a:ext cx="2952328" cy="251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346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</a:rPr>
              <a:t>Проект: Роль хімії у професії </a:t>
            </a:r>
            <a:r>
              <a:rPr lang="uk-UA" sz="3200" b="1" i="1" dirty="0" err="1" smtClean="0">
                <a:solidFill>
                  <a:srgbClr val="C00000"/>
                </a:solidFill>
              </a:rPr>
              <a:t>електрогазозварювальника</a:t>
            </a:r>
            <a:r>
              <a:rPr lang="ru-RU" sz="3200" b="1" i="1" dirty="0">
                <a:solidFill>
                  <a:srgbClr val="C00000"/>
                </a:solidFill>
              </a:rPr>
              <a:t/>
            </a:r>
            <a:br>
              <a:rPr lang="ru-RU" sz="3200" b="1" i="1" dirty="0">
                <a:solidFill>
                  <a:srgbClr val="C00000"/>
                </a:solidFill>
              </a:rPr>
            </a:br>
            <a:endParaRPr lang="ru-RU" sz="3200" dirty="0"/>
          </a:p>
        </p:txBody>
      </p:sp>
      <p:pic>
        <p:nvPicPr>
          <p:cNvPr id="4" name="Picture 3" descr="D:\робота фото\DCIM\100PHOTO\SAM_11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9894"/>
            <a:ext cx="3672408" cy="25922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робота фото\DCIM\100PHOTO\SAM_1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744416" cy="2498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34508"/>
            <a:ext cx="2178242" cy="1512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Сварщик - Наклейкибум наклейки на автомобиль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3626495"/>
            <a:ext cx="2195735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08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</a:rPr>
              <a:t>Позакласна робота – це сходинка до особистого росту </a:t>
            </a:r>
            <a:r>
              <a:rPr lang="uk-UA" sz="3200" b="1" i="1" dirty="0" smtClean="0">
                <a:solidFill>
                  <a:srgbClr val="C00000"/>
                </a:solidFill>
              </a:rPr>
              <a:t>здобувача освіти</a:t>
            </a:r>
            <a:r>
              <a:rPr lang="ru-RU" sz="3200" b="1" i="1" dirty="0">
                <a:solidFill>
                  <a:srgbClr val="C00000"/>
                </a:solidFill>
              </a:rPr>
              <a:t/>
            </a:r>
            <a:br>
              <a:rPr lang="ru-RU" sz="3200" b="1" i="1" dirty="0">
                <a:solidFill>
                  <a:srgbClr val="C00000"/>
                </a:solidFill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/>
              <a:t>                       Конкурси, ігри                                     Вікторини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 smtClean="0"/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r>
              <a:rPr lang="uk-UA" sz="2400" dirty="0" smtClean="0"/>
              <a:t>     Інтелект –шоу Еврика                           Хіміко-біологічні турніри</a:t>
            </a:r>
          </a:p>
          <a:p>
            <a:pPr marL="0" indent="0">
              <a:buNone/>
            </a:pPr>
            <a:endParaRPr lang="uk-UA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Picture 2" descr="D:\фото с телефона 33333333\IMG_20181004_1019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137" y="1628801"/>
            <a:ext cx="266429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копия флешка\Новая папка\Новая папка (2)\IMG_20151216_0953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9712" y="1628801"/>
            <a:ext cx="258913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4" y="4005064"/>
            <a:ext cx="2833481" cy="223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фото с телефона 33333333\IMG_20181003_1159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6005" y="4005064"/>
            <a:ext cx="2663552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06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</a:rPr>
              <a:t>Метод самоорганізації навчання передбачає:</a:t>
            </a:r>
            <a:r>
              <a:rPr lang="ru-RU" sz="3200" b="1" i="1" dirty="0">
                <a:solidFill>
                  <a:srgbClr val="C00000"/>
                </a:solidFill>
              </a:rPr>
              <a:t/>
            </a:r>
            <a:br>
              <a:rPr lang="ru-RU" sz="3200" b="1" i="1" dirty="0">
                <a:solidFill>
                  <a:srgbClr val="C00000"/>
                </a:solidFill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/>
              <a:t>р</a:t>
            </a:r>
            <a:r>
              <a:rPr lang="uk-UA" sz="2400" dirty="0" smtClean="0"/>
              <a:t>оботу з підручником, першоджерелами</a:t>
            </a:r>
          </a:p>
          <a:p>
            <a:r>
              <a:rPr lang="uk-UA" sz="2400" dirty="0"/>
              <a:t>с</a:t>
            </a:r>
            <a:r>
              <a:rPr lang="uk-UA" sz="2400" dirty="0" smtClean="0"/>
              <a:t>амостійне </a:t>
            </a:r>
            <a:r>
              <a:rPr lang="uk-UA" sz="2400" dirty="0" err="1" smtClean="0"/>
              <a:t>розв</a:t>
            </a:r>
            <a:r>
              <a:rPr lang="en-US" sz="2400" dirty="0" smtClean="0"/>
              <a:t>’</a:t>
            </a:r>
            <a:r>
              <a:rPr lang="uk-UA" sz="2400" dirty="0" err="1" smtClean="0"/>
              <a:t>язування</a:t>
            </a:r>
            <a:r>
              <a:rPr lang="uk-UA" sz="2400" dirty="0" smtClean="0"/>
              <a:t> задач, тренувальних вправ</a:t>
            </a:r>
          </a:p>
          <a:p>
            <a:r>
              <a:rPr lang="uk-UA" sz="2400" dirty="0"/>
              <a:t>т</a:t>
            </a:r>
            <a:r>
              <a:rPr lang="uk-UA" sz="2400" dirty="0" smtClean="0"/>
              <a:t>ворчі дослідження</a:t>
            </a:r>
          </a:p>
          <a:p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44" y="2996952"/>
            <a:ext cx="4754619" cy="3180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756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50" y="1340768"/>
            <a:ext cx="3456384" cy="2409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972" y="0"/>
            <a:ext cx="8229600" cy="1498178"/>
          </a:xfrm>
        </p:spPr>
        <p:txBody>
          <a:bodyPr>
            <a:noAutofit/>
          </a:bodyPr>
          <a:lstStyle/>
          <a:p>
            <a:r>
              <a:rPr lang="uk-UA" sz="2400" b="1" i="1" dirty="0" smtClean="0">
                <a:solidFill>
                  <a:srgbClr val="C00000"/>
                </a:solidFill>
              </a:rPr>
              <a:t>Самостійна робота є дуже ефективною на сьогоднішній день, так як вона стимулює формування </a:t>
            </a:r>
            <a:r>
              <a:rPr lang="uk-UA" sz="2400" b="1" i="1" dirty="0" err="1" smtClean="0">
                <a:solidFill>
                  <a:srgbClr val="C00000"/>
                </a:solidFill>
              </a:rPr>
              <a:t>мовленєвої</a:t>
            </a:r>
            <a:r>
              <a:rPr lang="uk-UA" sz="2400" b="1" i="1" dirty="0" smtClean="0">
                <a:solidFill>
                  <a:srgbClr val="C00000"/>
                </a:solidFill>
              </a:rPr>
              <a:t>, навчальної та професійної компетентності</a:t>
            </a:r>
            <a:r>
              <a:rPr lang="ru-RU" sz="2400" b="1" i="1" dirty="0">
                <a:solidFill>
                  <a:srgbClr val="C00000"/>
                </a:solidFill>
              </a:rPr>
              <a:t/>
            </a:r>
            <a:br>
              <a:rPr lang="ru-RU" sz="2400" b="1" i="1" dirty="0">
                <a:solidFill>
                  <a:srgbClr val="C00000"/>
                </a:solidFill>
              </a:rPr>
            </a:b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1340768"/>
            <a:ext cx="3240360" cy="2384940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2" descr="D:\фото с телефона 2\IMG-a5ccddf851cce59a038e4784dc5af05d-V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655676" y="3429000"/>
            <a:ext cx="3384376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Цікава хімія. Життєпис речовин Смаль Юля купити у ВС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356992"/>
            <a:ext cx="213588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9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175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           </a:t>
            </a:r>
            <a:r>
              <a:rPr lang="ru-RU" b="1" i="1" dirty="0" err="1" smtClean="0">
                <a:solidFill>
                  <a:srgbClr val="C00000"/>
                </a:solidFill>
              </a:rPr>
              <a:t>Висновок</a:t>
            </a:r>
            <a:r>
              <a:rPr lang="ru-RU" b="1" i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196753"/>
            <a:ext cx="5976664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/>
              <a:t>Вдало підібрані методи навчання та організовані завдання дозоляють підвищити ефективність пізнавальної діяльності, облегшити працю викладача, яскраво та доступно викладати матеріал уроку, зацікавити здобувачів освіти до навчання, дають змогу готувати </a:t>
            </a:r>
            <a:r>
              <a:rPr lang="uk-UA" sz="2400" b="1" dirty="0" err="1" smtClean="0"/>
              <a:t>конкурентноспроможніх</a:t>
            </a:r>
            <a:r>
              <a:rPr lang="uk-UA" sz="2400" b="1" dirty="0" smtClean="0"/>
              <a:t> фахівців, які відповідають вимогам сучасного виробництва, з творчим мисленням та прагненням до професійного вдосконаленн</a:t>
            </a:r>
            <a:r>
              <a:rPr lang="uk-UA" sz="2400" dirty="0" smtClean="0"/>
              <a:t>я.</a:t>
            </a:r>
            <a:endParaRPr lang="ru-RU" sz="2400" dirty="0"/>
          </a:p>
        </p:txBody>
      </p:sp>
      <p:pic>
        <p:nvPicPr>
          <p:cNvPr id="2052" name="Picture 4" descr="Компьютер против книги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" y="1340768"/>
            <a:ext cx="2915816" cy="2348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40532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FF0000"/>
                </a:solidFill>
              </a:rPr>
              <a:t>Література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91264" cy="52174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1</a:t>
            </a:r>
            <a:r>
              <a:rPr lang="uk-UA" sz="1800" b="1" dirty="0" smtClean="0"/>
              <a:t>.</a:t>
            </a:r>
            <a:r>
              <a:rPr lang="ru-RU" sz="1800" b="1" dirty="0" err="1" smtClean="0"/>
              <a:t>Ніколаєнко</a:t>
            </a:r>
            <a:r>
              <a:rPr lang="ru-RU" sz="1800" b="1" dirty="0" smtClean="0"/>
              <a:t> </a:t>
            </a:r>
            <a:r>
              <a:rPr lang="ru-RU" sz="1800" b="1" dirty="0"/>
              <a:t>С. </a:t>
            </a:r>
            <a:r>
              <a:rPr lang="ru-RU" sz="1800" b="1" dirty="0" err="1"/>
              <a:t>Якісна</a:t>
            </a:r>
            <a:r>
              <a:rPr lang="ru-RU" sz="1800" b="1" dirty="0"/>
              <a:t> </a:t>
            </a:r>
            <a:r>
              <a:rPr lang="ru-RU" sz="1800" b="1" dirty="0" err="1"/>
              <a:t>підготовка</a:t>
            </a:r>
            <a:r>
              <a:rPr lang="ru-RU" sz="1800" b="1" dirty="0"/>
              <a:t> </a:t>
            </a:r>
            <a:r>
              <a:rPr lang="ru-RU" sz="1800" b="1" dirty="0" err="1"/>
              <a:t>робітничих</a:t>
            </a:r>
            <a:r>
              <a:rPr lang="ru-RU" sz="1800" b="1" dirty="0"/>
              <a:t> </a:t>
            </a:r>
            <a:r>
              <a:rPr lang="ru-RU" sz="1800" b="1" dirty="0" err="1"/>
              <a:t>кадрів</a:t>
            </a:r>
            <a:r>
              <a:rPr lang="ru-RU" sz="1800" b="1" dirty="0"/>
              <a:t> – </a:t>
            </a:r>
            <a:r>
              <a:rPr lang="ru-RU" sz="1800" b="1" dirty="0" err="1"/>
              <a:t>важлива</a:t>
            </a:r>
            <a:r>
              <a:rPr lang="ru-RU" sz="1800" b="1" dirty="0"/>
              <a:t> </a:t>
            </a:r>
            <a:r>
              <a:rPr lang="ru-RU" sz="1800" b="1" dirty="0" err="1"/>
              <a:t>умова</a:t>
            </a:r>
            <a:r>
              <a:rPr lang="ru-RU" sz="1800" b="1" dirty="0"/>
              <a:t> </a:t>
            </a:r>
            <a:r>
              <a:rPr lang="ru-RU" sz="1800" b="1" dirty="0" err="1"/>
              <a:t>соціальноекономічного</a:t>
            </a:r>
            <a:r>
              <a:rPr lang="ru-RU" sz="1800" b="1" dirty="0"/>
              <a:t> </a:t>
            </a:r>
            <a:r>
              <a:rPr lang="ru-RU" sz="1800" b="1" dirty="0" err="1"/>
              <a:t>розвитку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 // </a:t>
            </a:r>
            <a:r>
              <a:rPr lang="ru-RU" sz="1800" b="1" dirty="0" err="1"/>
              <a:t>Професійно-технічна</a:t>
            </a:r>
            <a:r>
              <a:rPr lang="ru-RU" sz="1800" b="1" dirty="0"/>
              <a:t> </a:t>
            </a:r>
            <a:r>
              <a:rPr lang="ru-RU" sz="1800" b="1" dirty="0" err="1"/>
              <a:t>освіта</a:t>
            </a:r>
            <a:r>
              <a:rPr lang="ru-RU" sz="1800" b="1" dirty="0"/>
              <a:t>. – 2006. – №2. </a:t>
            </a:r>
            <a:r>
              <a:rPr lang="ru-RU" sz="1800" b="1" dirty="0" err="1"/>
              <a:t>Продовження</a:t>
            </a:r>
            <a:r>
              <a:rPr lang="ru-RU" sz="1800" b="1" dirty="0"/>
              <a:t> </a:t>
            </a:r>
            <a:r>
              <a:rPr lang="ru-RU" sz="1800" b="1" dirty="0" err="1"/>
              <a:t>навчання</a:t>
            </a:r>
            <a:r>
              <a:rPr lang="ru-RU" sz="1800" b="1" dirty="0"/>
              <a:t> та </a:t>
            </a:r>
            <a:r>
              <a:rPr lang="ru-RU" sz="1800" b="1" dirty="0" err="1"/>
              <a:t>здобування</a:t>
            </a:r>
            <a:r>
              <a:rPr lang="ru-RU" sz="1800" b="1" dirty="0"/>
              <a:t> </a:t>
            </a:r>
            <a:r>
              <a:rPr lang="ru-RU" sz="1800" b="1" dirty="0" err="1"/>
              <a:t>професії</a:t>
            </a:r>
            <a:r>
              <a:rPr lang="ru-RU" sz="1800" b="1" dirty="0"/>
              <a:t>: Стат. </a:t>
            </a:r>
            <a:r>
              <a:rPr lang="ru-RU" sz="1800" b="1" dirty="0" err="1"/>
              <a:t>бюл</a:t>
            </a:r>
            <a:r>
              <a:rPr lang="ru-RU" sz="1800" b="1" dirty="0"/>
              <a:t>. – К.: 6. 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2.Гончаренко </a:t>
            </a:r>
            <a:r>
              <a:rPr lang="ru-RU" sz="1800" b="1" dirty="0"/>
              <a:t>С. У. </a:t>
            </a:r>
            <a:r>
              <a:rPr lang="ru-RU" sz="1800" b="1" dirty="0" err="1"/>
              <a:t>Державні</a:t>
            </a:r>
            <a:r>
              <a:rPr lang="ru-RU" sz="1800" b="1" dirty="0"/>
              <a:t> </a:t>
            </a:r>
            <a:r>
              <a:rPr lang="ru-RU" sz="1800" b="1" dirty="0" err="1"/>
              <a:t>стандарти</a:t>
            </a:r>
            <a:r>
              <a:rPr lang="ru-RU" sz="1800" b="1" dirty="0"/>
              <a:t> </a:t>
            </a:r>
            <a:r>
              <a:rPr lang="ru-RU" sz="1800" b="1" dirty="0" err="1"/>
              <a:t>професійної</a:t>
            </a:r>
            <a:r>
              <a:rPr lang="ru-RU" sz="1800" b="1" dirty="0"/>
              <a:t> </a:t>
            </a:r>
            <a:r>
              <a:rPr lang="ru-RU" sz="1800" b="1" dirty="0" err="1"/>
              <a:t>освіти</a:t>
            </a:r>
            <a:r>
              <a:rPr lang="ru-RU" sz="1800" b="1" dirty="0"/>
              <a:t> : </a:t>
            </a:r>
            <a:r>
              <a:rPr lang="ru-RU" sz="1800" b="1" dirty="0" err="1"/>
              <a:t>теорія</a:t>
            </a:r>
            <a:r>
              <a:rPr lang="ru-RU" sz="1800" b="1" dirty="0"/>
              <a:t> і практика / С. У. Гончаренко, Н. Г. </a:t>
            </a:r>
            <a:r>
              <a:rPr lang="ru-RU" sz="1800" b="1" dirty="0" err="1"/>
              <a:t>Ничкало</a:t>
            </a:r>
            <a:r>
              <a:rPr lang="ru-RU" sz="1800" b="1" dirty="0"/>
              <a:t>, В. Х. Петренко. – </a:t>
            </a:r>
            <a:r>
              <a:rPr lang="ru-RU" sz="1800" b="1" dirty="0" err="1"/>
              <a:t>Хмельницький</a:t>
            </a:r>
            <a:r>
              <a:rPr lang="ru-RU" sz="1800" b="1" dirty="0"/>
              <a:t> : ТУП, 2002. 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3.Концепція </a:t>
            </a:r>
            <a:r>
              <a:rPr lang="ru-RU" sz="1800" b="1" dirty="0" err="1"/>
              <a:t>розвитку</a:t>
            </a:r>
            <a:r>
              <a:rPr lang="ru-RU" sz="1800" b="1" dirty="0"/>
              <a:t> </a:t>
            </a:r>
            <a:r>
              <a:rPr lang="ru-RU" sz="1800" b="1" dirty="0" err="1"/>
              <a:t>професійно-технічної</a:t>
            </a:r>
            <a:r>
              <a:rPr lang="ru-RU" sz="1800" b="1" dirty="0"/>
              <a:t> (</a:t>
            </a:r>
            <a:r>
              <a:rPr lang="ru-RU" sz="1800" b="1" dirty="0" err="1"/>
              <a:t>професійної</a:t>
            </a:r>
            <a:r>
              <a:rPr lang="ru-RU" sz="1800" b="1" dirty="0"/>
              <a:t>) </a:t>
            </a:r>
            <a:r>
              <a:rPr lang="ru-RU" sz="1800" b="1" dirty="0" err="1"/>
              <a:t>освіти</a:t>
            </a:r>
            <a:r>
              <a:rPr lang="ru-RU" sz="1800" b="1" dirty="0"/>
              <a:t> в </a:t>
            </a:r>
            <a:r>
              <a:rPr lang="ru-RU" sz="1800" b="1" dirty="0" err="1"/>
              <a:t>Україні</a:t>
            </a:r>
            <a:r>
              <a:rPr lang="ru-RU" sz="1800" b="1" dirty="0"/>
              <a:t> // Проф.-</a:t>
            </a:r>
            <a:r>
              <a:rPr lang="ru-RU" sz="1800" b="1" dirty="0" err="1"/>
              <a:t>техн</a:t>
            </a:r>
            <a:r>
              <a:rPr lang="ru-RU" sz="1800" b="1" dirty="0"/>
              <a:t>. </a:t>
            </a:r>
            <a:r>
              <a:rPr lang="ru-RU" sz="1800" b="1" dirty="0" err="1"/>
              <a:t>освіта</a:t>
            </a:r>
            <a:r>
              <a:rPr lang="ru-RU" sz="1800" b="1" dirty="0"/>
              <a:t>. – 2004. – № 3. – С. 2–5. 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4. </a:t>
            </a:r>
            <a:r>
              <a:rPr lang="ru-RU" sz="1800" b="1" dirty="0"/>
              <a:t>Паламарчук В.Ф. </a:t>
            </a:r>
            <a:r>
              <a:rPr lang="ru-RU" sz="1800" b="1" dirty="0" err="1"/>
              <a:t>Проектна</a:t>
            </a:r>
            <a:r>
              <a:rPr lang="ru-RU" sz="1800" b="1" dirty="0"/>
              <a:t> </a:t>
            </a:r>
            <a:r>
              <a:rPr lang="ru-RU" sz="1800" b="1" dirty="0" err="1"/>
              <a:t>педагогіка</a:t>
            </a:r>
            <a:r>
              <a:rPr lang="ru-RU" sz="1800" b="1" dirty="0"/>
              <a:t> в </a:t>
            </a:r>
            <a:r>
              <a:rPr lang="ru-RU" sz="1800" b="1" dirty="0" err="1"/>
              <a:t>інноваційному</a:t>
            </a:r>
            <a:r>
              <a:rPr lang="ru-RU" sz="1800" b="1" dirty="0"/>
              <a:t> </a:t>
            </a:r>
            <a:r>
              <a:rPr lang="ru-RU" sz="1800" b="1" dirty="0" err="1"/>
              <a:t>полі</a:t>
            </a:r>
            <a:r>
              <a:rPr lang="ru-RU" sz="1800" b="1" dirty="0"/>
              <a:t> </a:t>
            </a:r>
            <a:r>
              <a:rPr lang="ru-RU" sz="1800" b="1" dirty="0" err="1"/>
              <a:t>освіти</a:t>
            </a:r>
            <a:r>
              <a:rPr lang="ru-RU" sz="1800" b="1" dirty="0"/>
              <a:t>: Практично </a:t>
            </a:r>
            <a:r>
              <a:rPr lang="ru-RU" sz="1800" b="1" dirty="0" err="1"/>
              <a:t>зорієнтований</a:t>
            </a:r>
            <a:r>
              <a:rPr lang="ru-RU" sz="1800" b="1" dirty="0"/>
              <a:t> </a:t>
            </a:r>
            <a:r>
              <a:rPr lang="ru-RU" sz="1800" b="1" dirty="0" err="1"/>
              <a:t>посібник</a:t>
            </a:r>
            <a:r>
              <a:rPr lang="ru-RU" sz="1800" b="1" dirty="0"/>
              <a:t>. – К.: </a:t>
            </a:r>
            <a:r>
              <a:rPr lang="ru-RU" sz="1800" b="1" dirty="0" err="1"/>
              <a:t>Освіта</a:t>
            </a:r>
            <a:r>
              <a:rPr lang="ru-RU" sz="1800" b="1" dirty="0"/>
              <a:t> </a:t>
            </a:r>
            <a:r>
              <a:rPr lang="ru-RU" sz="1800" b="1" dirty="0" err="1"/>
              <a:t>України</a:t>
            </a:r>
            <a:r>
              <a:rPr lang="ru-RU" sz="1800" b="1" dirty="0"/>
              <a:t>, 2008. – 254 с</a:t>
            </a:r>
            <a:r>
              <a:rPr lang="ru-RU" sz="1800" b="1" dirty="0" smtClean="0"/>
              <a:t>.</a:t>
            </a:r>
          </a:p>
          <a:p>
            <a:pPr marL="0" indent="0">
              <a:buNone/>
            </a:pPr>
            <a:r>
              <a:rPr lang="ru-RU" sz="1800" b="1" dirty="0" smtClean="0"/>
              <a:t>5. </a:t>
            </a:r>
            <a:r>
              <a:rPr lang="ru-RU" sz="1800" b="1" dirty="0" err="1"/>
              <a:t>Нові</a:t>
            </a:r>
            <a:r>
              <a:rPr lang="ru-RU" sz="1800" b="1" dirty="0"/>
              <a:t> </a:t>
            </a:r>
            <a:r>
              <a:rPr lang="ru-RU" sz="1800" b="1" dirty="0" err="1"/>
              <a:t>технології</a:t>
            </a:r>
            <a:r>
              <a:rPr lang="ru-RU" sz="1800" b="1" dirty="0"/>
              <a:t> </a:t>
            </a:r>
            <a:r>
              <a:rPr lang="ru-RU" sz="1800" b="1" dirty="0" err="1"/>
              <a:t>навчання</a:t>
            </a:r>
            <a:r>
              <a:rPr lang="ru-RU" sz="1800" b="1" dirty="0"/>
              <a:t>: </a:t>
            </a:r>
            <a:r>
              <a:rPr lang="ru-RU" sz="1800" b="1" dirty="0" err="1"/>
              <a:t>Науково-методичний</a:t>
            </a:r>
            <a:r>
              <a:rPr lang="ru-RU" sz="1800" b="1" dirty="0"/>
              <a:t> </a:t>
            </a:r>
            <a:r>
              <a:rPr lang="ru-RU" sz="1800" b="1" dirty="0" err="1"/>
              <a:t>збірник</a:t>
            </a:r>
            <a:r>
              <a:rPr lang="ru-RU" sz="1800" b="1" dirty="0"/>
              <a:t>.- 2007. </a:t>
            </a:r>
            <a:r>
              <a:rPr lang="ru-RU" sz="1800" b="1" dirty="0" err="1"/>
              <a:t>Випуск</a:t>
            </a:r>
            <a:r>
              <a:rPr lang="ru-RU" sz="1800" b="1" dirty="0"/>
              <a:t> 49</a:t>
            </a:r>
            <a:r>
              <a:rPr lang="ru-RU" sz="1800" b="1" dirty="0" smtClean="0"/>
              <a:t>.</a:t>
            </a:r>
          </a:p>
          <a:p>
            <a:pPr marL="0" indent="0">
              <a:buNone/>
            </a:pPr>
            <a:r>
              <a:rPr lang="ru-RU" sz="1800" b="1" dirty="0" smtClean="0"/>
              <a:t>6. </a:t>
            </a:r>
            <a:r>
              <a:rPr lang="ru-RU" sz="1800" b="1" dirty="0" err="1"/>
              <a:t>Компетентнісний</a:t>
            </a:r>
            <a:r>
              <a:rPr lang="ru-RU" sz="1800" b="1" dirty="0"/>
              <a:t> </a:t>
            </a:r>
            <a:r>
              <a:rPr lang="ru-RU" sz="1800" b="1" dirty="0" err="1"/>
              <a:t>підхід</a:t>
            </a:r>
            <a:r>
              <a:rPr lang="ru-RU" sz="1800" b="1" dirty="0"/>
              <a:t> у </a:t>
            </a:r>
            <a:r>
              <a:rPr lang="ru-RU" sz="1800" b="1" dirty="0" err="1"/>
              <a:t>сучасній</a:t>
            </a:r>
            <a:r>
              <a:rPr lang="ru-RU" sz="1800" b="1" dirty="0"/>
              <a:t> </a:t>
            </a:r>
            <a:r>
              <a:rPr lang="ru-RU" sz="1800" b="1" dirty="0" err="1"/>
              <a:t>освіті</a:t>
            </a:r>
            <a:r>
              <a:rPr lang="ru-RU" sz="1800" b="1" dirty="0"/>
              <a:t>: </a:t>
            </a:r>
            <a:r>
              <a:rPr lang="ru-RU" sz="1800" b="1" dirty="0" err="1"/>
              <a:t>світовий</a:t>
            </a:r>
            <a:r>
              <a:rPr lang="ru-RU" sz="1800" b="1" dirty="0"/>
              <a:t> </a:t>
            </a:r>
            <a:r>
              <a:rPr lang="ru-RU" sz="1800" b="1" dirty="0" err="1"/>
              <a:t>досвід</a:t>
            </a:r>
            <a:r>
              <a:rPr lang="ru-RU" sz="1800" b="1" dirty="0"/>
              <a:t> та </a:t>
            </a:r>
            <a:r>
              <a:rPr lang="ru-RU" sz="1800" b="1" dirty="0" err="1"/>
              <a:t>українські</a:t>
            </a:r>
            <a:r>
              <a:rPr lang="ru-RU" sz="1800" b="1" dirty="0"/>
              <a:t> </a:t>
            </a:r>
            <a:r>
              <a:rPr lang="ru-RU" sz="1800" b="1" dirty="0" err="1"/>
              <a:t>перспективи</a:t>
            </a:r>
            <a:r>
              <a:rPr lang="ru-RU" sz="1800" b="1" dirty="0"/>
              <a:t>: </a:t>
            </a:r>
            <a:r>
              <a:rPr lang="ru-RU" sz="1800" b="1" dirty="0" err="1"/>
              <a:t>бібліотека</a:t>
            </a:r>
            <a:r>
              <a:rPr lang="ru-RU" sz="1800" b="1" dirty="0"/>
              <a:t> з </a:t>
            </a:r>
            <a:r>
              <a:rPr lang="ru-RU" sz="1800" b="1" dirty="0" err="1"/>
              <a:t>освітньої</a:t>
            </a:r>
            <a:r>
              <a:rPr lang="ru-RU" sz="1800" b="1" dirty="0"/>
              <a:t> </a:t>
            </a:r>
            <a:r>
              <a:rPr lang="ru-RU" sz="1800" b="1" dirty="0" err="1"/>
              <a:t>політики</a:t>
            </a:r>
            <a:r>
              <a:rPr lang="ru-RU" sz="1800" b="1" dirty="0"/>
              <a:t> / </a:t>
            </a:r>
            <a:r>
              <a:rPr lang="ru-RU" sz="1800" b="1" dirty="0" err="1"/>
              <a:t>під</a:t>
            </a:r>
            <a:r>
              <a:rPr lang="ru-RU" sz="1800" b="1" dirty="0"/>
              <a:t> </a:t>
            </a:r>
            <a:r>
              <a:rPr lang="ru-RU" sz="1800" b="1" dirty="0" err="1"/>
              <a:t>заг</a:t>
            </a:r>
            <a:r>
              <a:rPr lang="ru-RU" sz="1800" b="1" dirty="0"/>
              <a:t>. ред. О. В. </a:t>
            </a:r>
            <a:r>
              <a:rPr lang="ru-RU" sz="1800" b="1" dirty="0" err="1"/>
              <a:t>Овчарук</a:t>
            </a:r>
            <a:r>
              <a:rPr lang="ru-RU" sz="1800" b="1" dirty="0"/>
              <a:t>. – К.: К.І.С., 2004. – 112 с. 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7. </a:t>
            </a:r>
            <a:r>
              <a:rPr lang="ru-RU" sz="1800" b="1" dirty="0"/>
              <a:t>Журба К.О. </a:t>
            </a:r>
            <a:r>
              <a:rPr lang="ru-RU" sz="1800" b="1" dirty="0" err="1"/>
              <a:t>Сучасні</a:t>
            </a:r>
            <a:r>
              <a:rPr lang="ru-RU" sz="1800" b="1" dirty="0"/>
              <a:t> </a:t>
            </a:r>
            <a:r>
              <a:rPr lang="ru-RU" sz="1800" b="1" dirty="0" err="1"/>
              <a:t>програми</a:t>
            </a:r>
            <a:r>
              <a:rPr lang="ru-RU" sz="1800" b="1" dirty="0"/>
              <a:t> та </a:t>
            </a:r>
            <a:r>
              <a:rPr lang="ru-RU" sz="1800" b="1" dirty="0" err="1"/>
              <a:t>концепції</a:t>
            </a:r>
            <a:r>
              <a:rPr lang="ru-RU" sz="1800" b="1" dirty="0"/>
              <a:t>, </a:t>
            </a:r>
            <a:r>
              <a:rPr lang="ru-RU" sz="1800" b="1" dirty="0" err="1"/>
              <a:t>орієнтовані</a:t>
            </a:r>
            <a:r>
              <a:rPr lang="ru-RU" sz="1800" b="1" dirty="0"/>
              <a:t> на </a:t>
            </a:r>
            <a:r>
              <a:rPr lang="ru-RU" sz="1800" b="1" dirty="0" err="1"/>
              <a:t>виховання</a:t>
            </a:r>
            <a:r>
              <a:rPr lang="ru-RU" sz="1800" b="1" dirty="0"/>
              <a:t> </a:t>
            </a:r>
            <a:r>
              <a:rPr lang="ru-RU" sz="1800" b="1" dirty="0" err="1"/>
              <a:t>смисложиттєвих</a:t>
            </a:r>
            <a:r>
              <a:rPr lang="ru-RU" sz="1800" b="1" dirty="0"/>
              <a:t> </a:t>
            </a:r>
            <a:r>
              <a:rPr lang="ru-RU" sz="1800" b="1" dirty="0" err="1"/>
              <a:t>цінностей</a:t>
            </a:r>
            <a:r>
              <a:rPr lang="ru-RU" sz="1800" b="1" dirty="0"/>
              <a:t>/ </a:t>
            </a:r>
            <a:r>
              <a:rPr lang="ru-RU" sz="1800" b="1" dirty="0" err="1"/>
              <a:t>К.О.Журба</a:t>
            </a:r>
            <a:r>
              <a:rPr lang="ru-RU" sz="1800" b="1" dirty="0"/>
              <a:t> [</a:t>
            </a:r>
            <a:r>
              <a:rPr lang="ru-RU" sz="1800" b="1" dirty="0" err="1"/>
              <a:t>Електронний</a:t>
            </a:r>
            <a:r>
              <a:rPr lang="ru-RU" sz="1800" b="1" dirty="0"/>
              <a:t> ресурс]. – Режим доступу: </a:t>
            </a:r>
            <a:r>
              <a:rPr lang="en-US" sz="1800" b="1" dirty="0"/>
              <a:t>https://ipv.org.ua/wp-content/uploads/2019/02/Zhurba_dis.pdf. </a:t>
            </a:r>
            <a:endParaRPr lang="uk-UA" sz="1800" b="1" dirty="0" smtClean="0"/>
          </a:p>
          <a:p>
            <a:pPr marL="0" indent="0">
              <a:buNone/>
            </a:pPr>
            <a:r>
              <a:rPr lang="uk-UA" sz="1800" b="1" dirty="0"/>
              <a:t>8</a:t>
            </a:r>
            <a:r>
              <a:rPr lang="en-US" sz="1800" b="1" dirty="0" smtClean="0"/>
              <a:t>. </a:t>
            </a:r>
            <a:r>
              <a:rPr lang="ru-RU" sz="1800" b="1" dirty="0"/>
              <a:t>Коровка О.А. Шляхи </a:t>
            </a:r>
            <a:r>
              <a:rPr lang="ru-RU" sz="1800" b="1" dirty="0" err="1"/>
              <a:t>формування</a:t>
            </a:r>
            <a:r>
              <a:rPr lang="ru-RU" sz="1800" b="1" dirty="0"/>
              <a:t> </a:t>
            </a:r>
            <a:r>
              <a:rPr lang="ru-RU" sz="1800" b="1" dirty="0" err="1"/>
              <a:t>життєвих</a:t>
            </a:r>
            <a:r>
              <a:rPr lang="ru-RU" sz="1800" b="1" dirty="0"/>
              <a:t> </a:t>
            </a:r>
            <a:r>
              <a:rPr lang="ru-RU" sz="1800" b="1" dirty="0" err="1"/>
              <a:t>цінностей</a:t>
            </a:r>
            <a:r>
              <a:rPr lang="ru-RU" sz="1800" b="1" dirty="0"/>
              <a:t> в </a:t>
            </a:r>
            <a:r>
              <a:rPr lang="ru-RU" sz="1800" b="1" dirty="0" err="1"/>
              <a:t>умовах</a:t>
            </a:r>
            <a:r>
              <a:rPr lang="ru-RU" sz="1800" b="1" dirty="0"/>
              <a:t> </a:t>
            </a:r>
            <a:r>
              <a:rPr lang="ru-RU" sz="1800" b="1" dirty="0" err="1"/>
              <a:t>модернізації</a:t>
            </a:r>
            <a:r>
              <a:rPr lang="ru-RU" sz="1800" b="1" dirty="0"/>
              <a:t> </a:t>
            </a:r>
            <a:r>
              <a:rPr lang="ru-RU" sz="1800" b="1" dirty="0" err="1"/>
              <a:t>освіти</a:t>
            </a:r>
            <a:r>
              <a:rPr lang="ru-RU" sz="1800" b="1" dirty="0"/>
              <a:t> / </a:t>
            </a:r>
            <a:r>
              <a:rPr lang="ru-RU" sz="1800" b="1" dirty="0" err="1"/>
              <a:t>О.А.Коровка</a:t>
            </a:r>
            <a:r>
              <a:rPr lang="ru-RU" sz="1800" b="1" dirty="0"/>
              <a:t> [</a:t>
            </a:r>
            <a:r>
              <a:rPr lang="ru-RU" sz="1800" b="1" dirty="0" err="1"/>
              <a:t>Електронний</a:t>
            </a:r>
            <a:r>
              <a:rPr lang="ru-RU" sz="1800" b="1" dirty="0"/>
              <a:t> ресурс]. – Режим доступу: </a:t>
            </a:r>
            <a:r>
              <a:rPr lang="en-US" sz="1800" b="1" dirty="0"/>
              <a:t>https://www.sportpedagogy.org.ua/html/journal/2008-11/08keaihs.pdf</a:t>
            </a:r>
            <a:endParaRPr lang="ru-RU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384514"/>
            <a:ext cx="2054349" cy="145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50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26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54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6552728" cy="4379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48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solidFill>
                  <a:schemeClr val="accent2">
                    <a:lumMod val="75000"/>
                  </a:schemeClr>
                </a:solidFill>
              </a:rPr>
              <a:t>Концепції розвитку та модернізації професійної освіти в Україні</a:t>
            </a:r>
            <a:r>
              <a:rPr lang="uk-UA" b="1" i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uk-UA" sz="2800" dirty="0" smtClean="0"/>
              <a:t>- </a:t>
            </a:r>
            <a:r>
              <a:rPr lang="uk-UA" sz="2800" dirty="0"/>
              <a:t>з</a:t>
            </a:r>
            <a:r>
              <a:rPr lang="uk-UA" sz="2800" dirty="0" smtClean="0"/>
              <a:t>умовлюють необхідність формування суттєвого нового типу педагога та його професійних </a:t>
            </a:r>
            <a:r>
              <a:rPr lang="uk-UA" sz="2800" dirty="0" err="1" smtClean="0"/>
              <a:t>компетентностей</a:t>
            </a:r>
            <a:endParaRPr lang="ru-RU" sz="2800" dirty="0"/>
          </a:p>
          <a:p>
            <a:pPr marL="0" indent="0">
              <a:buNone/>
            </a:pP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4554835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278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576064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070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2276873"/>
            <a:ext cx="7077472" cy="4603866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Складність і різноманітність функцій викладача у навчальній діяльності вимагають від нього:</a:t>
            </a:r>
          </a:p>
          <a:p>
            <a:pPr>
              <a:buFontTx/>
              <a:buChar char="-"/>
            </a:pPr>
            <a:r>
              <a:rPr lang="uk-UA" sz="2400" dirty="0" smtClean="0"/>
              <a:t>постійну самоосвітню  діяльність</a:t>
            </a:r>
          </a:p>
          <a:p>
            <a:pPr>
              <a:buFontTx/>
              <a:buChar char="-"/>
            </a:pPr>
            <a:r>
              <a:rPr lang="uk-UA" sz="2400" dirty="0" smtClean="0"/>
              <a:t>педагогічну майстерність</a:t>
            </a:r>
          </a:p>
          <a:p>
            <a:pPr>
              <a:buFontTx/>
              <a:buChar char="-"/>
            </a:pPr>
            <a:r>
              <a:rPr lang="uk-UA" sz="2400" dirty="0"/>
              <a:t>т</a:t>
            </a:r>
            <a:r>
              <a:rPr lang="uk-UA" sz="2400" dirty="0" smtClean="0"/>
              <a:t>ворчий підхід</a:t>
            </a:r>
          </a:p>
          <a:p>
            <a:pPr>
              <a:buFontTx/>
              <a:buChar char="-"/>
            </a:pPr>
            <a:r>
              <a:rPr lang="uk-UA" sz="2400" dirty="0"/>
              <a:t>в</a:t>
            </a:r>
            <a:r>
              <a:rPr lang="uk-UA" sz="2400" dirty="0" smtClean="0"/>
              <a:t>провадження різноманітних форм і методів навчання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88"/>
            <a:ext cx="4876800" cy="21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43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err="1" smtClean="0">
                <a:solidFill>
                  <a:srgbClr val="C00000"/>
                </a:solidFill>
              </a:rPr>
              <a:t>Конкурентноздатний</a:t>
            </a:r>
            <a:r>
              <a:rPr lang="uk-UA" sz="3200" b="1" i="1" dirty="0" smtClean="0">
                <a:solidFill>
                  <a:srgbClr val="C00000"/>
                </a:solidFill>
              </a:rPr>
              <a:t> робітник повинен вміти: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600201"/>
            <a:ext cx="6768752" cy="3773015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uk-UA" dirty="0"/>
              <a:t>с</a:t>
            </a:r>
            <a:r>
              <a:rPr lang="uk-UA" dirty="0" smtClean="0"/>
              <a:t>амовдосконалюватися</a:t>
            </a:r>
          </a:p>
          <a:p>
            <a:pPr>
              <a:buFontTx/>
              <a:buChar char="-"/>
            </a:pPr>
            <a:r>
              <a:rPr lang="uk-UA" dirty="0"/>
              <a:t>б</a:t>
            </a:r>
            <a:r>
              <a:rPr lang="uk-UA" dirty="0" smtClean="0"/>
              <a:t>рати на себе відповідальність</a:t>
            </a:r>
          </a:p>
          <a:p>
            <a:pPr>
              <a:buFontTx/>
              <a:buChar char="-"/>
            </a:pPr>
            <a:r>
              <a:rPr lang="uk-UA" dirty="0"/>
              <a:t>ш</a:t>
            </a:r>
            <a:r>
              <a:rPr lang="uk-UA" dirty="0" smtClean="0"/>
              <a:t>видко переходити на нові виробничі технології</a:t>
            </a:r>
          </a:p>
          <a:p>
            <a:pPr>
              <a:buFontTx/>
              <a:buChar char="-"/>
            </a:pPr>
            <a:r>
              <a:rPr lang="uk-UA" dirty="0"/>
              <a:t>о</a:t>
            </a:r>
            <a:r>
              <a:rPr lang="uk-UA" dirty="0" smtClean="0"/>
              <a:t>пановувати сучасне обладнання</a:t>
            </a:r>
          </a:p>
          <a:p>
            <a:pPr>
              <a:buFontTx/>
              <a:buChar char="-"/>
            </a:pPr>
            <a:r>
              <a:rPr lang="uk-UA" dirty="0"/>
              <a:t>к</a:t>
            </a:r>
            <a:r>
              <a:rPr lang="uk-UA" dirty="0" smtClean="0"/>
              <a:t>ритично і творчо мислити</a:t>
            </a:r>
          </a:p>
          <a:p>
            <a:pPr>
              <a:buFontTx/>
              <a:buChar char="-"/>
            </a:pPr>
            <a:r>
              <a:rPr lang="uk-UA" dirty="0"/>
              <a:t>м</a:t>
            </a:r>
            <a:r>
              <a:rPr lang="uk-UA" dirty="0" smtClean="0"/>
              <a:t>ати багатий словниковий запас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3461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582</Words>
  <Application>Microsoft Office PowerPoint</Application>
  <PresentationFormat>Экран (4:3)</PresentationFormat>
  <Paragraphs>65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Конкурентноздатний робітник повинен вміти:</vt:lpstr>
      <vt:lpstr>Презентация PowerPoint</vt:lpstr>
      <vt:lpstr>Професійна спрямованість – рушійна сила самовизначення</vt:lpstr>
      <vt:lpstr>Розв’язування задач з професійним спрямованим змістом сприяє: </vt:lpstr>
      <vt:lpstr> Задача – це майже завжди пошук, розкриття цих властивостей і співвідношення, а засоби її розвитку – це інтуїція та здогад, ерудиція </vt:lpstr>
      <vt:lpstr>Впровадження інформаційних технологій навчання дозволяє: </vt:lpstr>
      <vt:lpstr>ІКТ- сприяє самоосвіті й самовдосконаленню особистості учня </vt:lpstr>
      <vt:lpstr>Проект: Роль хімії у професії електрогазозварювальника </vt:lpstr>
      <vt:lpstr>Позакласна робота – це сходинка до особистого росту здобувача освіти </vt:lpstr>
      <vt:lpstr>Метод самоорганізації навчання передбачає: </vt:lpstr>
      <vt:lpstr>Самостійна робота є дуже ефективною на сьогоднішній день, так як вона стимулює формування мовленєвої, навчальної та професійної компетентності </vt:lpstr>
      <vt:lpstr>           Висновок:</vt:lpstr>
      <vt:lpstr>Література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35</cp:revision>
  <dcterms:created xsi:type="dcterms:W3CDTF">2021-10-08T13:12:58Z</dcterms:created>
  <dcterms:modified xsi:type="dcterms:W3CDTF">2021-10-27T09:27:36Z</dcterms:modified>
</cp:coreProperties>
</file>